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71" r:id="rId5"/>
    <p:sldId id="270" r:id="rId6"/>
    <p:sldId id="269" r:id="rId7"/>
    <p:sldId id="258" r:id="rId8"/>
    <p:sldId id="264" r:id="rId9"/>
    <p:sldId id="272" r:id="rId10"/>
    <p:sldId id="280" r:id="rId11"/>
    <p:sldId id="273" r:id="rId12"/>
    <p:sldId id="274" r:id="rId13"/>
    <p:sldId id="275" r:id="rId14"/>
    <p:sldId id="259" r:id="rId15"/>
    <p:sldId id="260" r:id="rId16"/>
    <p:sldId id="276" r:id="rId17"/>
    <p:sldId id="277" r:id="rId18"/>
    <p:sldId id="278" r:id="rId19"/>
    <p:sldId id="279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44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F4CA7D-5F51-4EA7-BA82-521E1C31F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FD0F76-F21E-4B28-9A42-027D381875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303D4E-629C-4D47-8AFF-D0FCA3F07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4B1156-F0C1-40C8-AF60-956D4D7DD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F51D44-A8D0-42A1-86BA-78D21431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658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365BC-0AE2-4F8B-8FF4-61AF281E4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721042-E8E0-4807-92DB-DFFEB0770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5BB5E2-7F61-4602-B07C-08F6B3CB3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8414BD-1965-493F-AC84-B66BEC4E3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E45B6D-E5C1-4E00-A890-6325CFA2E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142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FF7CE1-92F8-4D38-BA0B-64162B220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64DF21-4E00-47D3-9896-8F8CFE623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6332D2-8F72-44BD-94EA-52E84C450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2931E4-27B1-48ED-929A-8ED8DE2BD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D9DBE1-114F-4D84-A340-267DB3A6D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890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79B84F-9E84-4F70-A574-D28BEE33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5E8B05-E4BF-4A9F-9A25-7826DC5EB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E180F7-7F4C-4D8F-8889-A561D8A0D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D3FDEB-694F-4C52-B99B-757C23EAC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F8C4CB-9366-46C0-A601-F1A22BB6A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580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56CC8-00C2-4DA9-AF01-49B04C0A9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A35F8E-65CD-49F9-AE8E-E926C0E87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65E57F-2B1E-4695-B06B-02B71B1E4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000BE6-41E4-4B6A-A4DC-795B0F01C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B4F284-3786-4E2C-A1F0-4F9CF73B6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06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B0B2B5-95BD-4D05-9931-F989FC69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5C891C-5807-4161-9CA5-4BB34F1A41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210D54-93BA-4878-B5C8-7BBA3DCCF1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A04B45-B4C0-4E0E-A7E1-5CDF8B776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54F537-2DC0-41AA-9552-5F9EC011C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06A429-A8B0-4E49-8AC1-1EE72C6CB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228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53D78D-A711-467C-922E-6AB854534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49420E-CF8D-454A-9B52-984D3238F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501974-C6AD-4703-8FE8-0AA970E27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3DB551F-B33D-4AC9-9402-D0F5CE3160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5F4F938-1C38-42CF-B6CB-E3F099FE01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BEA2B2-4A04-4105-A856-498585AF5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0058855-2093-421C-9993-88C8B5147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8B58B41-E549-40F9-95D5-6090FB8CB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083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A635B9-9AE7-4229-B905-B1EA9522B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F1A28CE-E9FE-42FC-95DF-F0D1B8C0D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504E3C-DB04-4220-BD23-496C374A9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B15E20-9B68-4059-87F3-DED6C5697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096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D38E85-96DA-45AA-9E08-24F856B79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BB1AC3-9CE1-42E8-A97E-456A9AAD5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41C65F-08AA-4B76-A492-954D864E0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74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166D0-7396-4289-8187-26629CE1D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31F52C-3B5E-4901-9884-F611862EA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61806F-8F62-474D-A1B5-EA0F34736D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F736CC-8A56-4DA7-8E40-499A12D6A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E0367A-1693-4BB9-8099-B0A02EF96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EF0BAA-24F0-4D8C-80EF-87BA21EA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85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C8C45-6BC9-4FF2-B211-BE939E226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EF92C53-F3C2-4666-B90C-C4E6701DBE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426E57-E4C7-4810-85E3-B140779E4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6CA284-85CC-4055-A139-3B24DEFE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704EDD-20D1-4134-B315-AB7D20792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65AF30-7CB3-4A58-94D6-3F3144624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53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7EEA8D-C719-47AE-BBBE-0C06FDC6F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7F6EA3-7FB1-456D-8824-ED3E7A4B9A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61AA36-FD1C-44BF-868D-615D6D92E9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E756B-35A3-4416-8D50-150FD60FC099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7CE452-F410-46E9-A992-820E31C8E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8DE41F-9741-4653-A489-4F15D085A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3C31D-B283-4078-8D2A-EB627588F2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898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6668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43BC1A1-7C48-4619-A290-3D4D0CE38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17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2E61AE50-8EDA-49ED-A072-216311DF8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351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5BA8D7A-180E-4E00-A342-971A94A34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048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A60D444-506C-409B-8471-727E6FE01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5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5E41B41-416C-405F-83D3-88CF19D029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87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C88404C-B0F0-47A6-8D37-4BFD5D443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975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414DE77-28CB-438F-A5FD-515DE3CE74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01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D9FDF3E-FCE9-42E2-8068-3D4B6E2CF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5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AC32CF9-8C34-43B7-8736-0E4FD4886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324" y="304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633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6D0227-8517-4A70-9B7C-383227DE0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84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4686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2142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A79E037-BC3A-4219-91B6-40A6AD898C67}"/>
              </a:ext>
            </a:extLst>
          </p:cNvPr>
          <p:cNvSpPr/>
          <p:nvPr/>
        </p:nvSpPr>
        <p:spPr>
          <a:xfrm>
            <a:off x="2567049" y="1750528"/>
            <a:ext cx="6096000" cy="23814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오목 요구 사항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오목 실행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대기 화면 출력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두 클라이언트의 정보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준비버튼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나가기 버튼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두 클라이언트 모두 준비 버튼 클릭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화면 중앙에 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3, 2, 1 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카운트 다운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게임시작 출력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게임 시작 화면 출력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상단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하단에 두 클라이언트의 정보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가운데 오목판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주사위 애니메이션 출력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흑백 표시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누구의 차례인지 클라이언트 정보에 표시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게임 진행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결과화면 출력 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(2</a:t>
            </a:r>
            <a:r>
              <a:rPr lang="ko-KR" altLang="en-US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초 후 대기 화면으로 전환</a:t>
            </a:r>
            <a:r>
              <a:rPr lang="en-US" altLang="ko-KR" sz="1000" b="0" i="0" dirty="0">
                <a:solidFill>
                  <a:srgbClr val="24292E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6841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34AC6C5-5740-42E4-AA93-810470C251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180" y="2221940"/>
            <a:ext cx="1820470" cy="984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7617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78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클라이언트의 이벤트 발생에 따라, 서버와 문자열 메시지를 주고받으며 통신. 서버와 클라이언트는 '#' 구분자로 메시지를 </a:t>
            </a:r>
            <a:r>
              <a:rPr kumimoji="0" lang="ko-KR" altLang="en-US" sz="78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구분</a:t>
            </a:r>
            <a:r>
              <a:rPr kumimoji="0" lang="ko-KR" altLang="ko-KR" sz="78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하여 수행 기능과, 전송 데이터를 구분한다.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7655BB4-0E5E-4839-857D-EDEE706B2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737650"/>
              </p:ext>
            </p:extLst>
          </p:nvPr>
        </p:nvGraphicFramePr>
        <p:xfrm>
          <a:off x="2616201" y="3154236"/>
          <a:ext cx="8890000" cy="290989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21961">
                  <a:extLst>
                    <a:ext uri="{9D8B030D-6E8A-4147-A177-3AD203B41FA5}">
                      <a16:colId xmlns:a16="http://schemas.microsoft.com/office/drawing/2014/main" val="4291775698"/>
                    </a:ext>
                  </a:extLst>
                </a:gridCol>
                <a:gridCol w="2046157">
                  <a:extLst>
                    <a:ext uri="{9D8B030D-6E8A-4147-A177-3AD203B41FA5}">
                      <a16:colId xmlns:a16="http://schemas.microsoft.com/office/drawing/2014/main" val="70129484"/>
                    </a:ext>
                  </a:extLst>
                </a:gridCol>
                <a:gridCol w="4162371">
                  <a:extLst>
                    <a:ext uri="{9D8B030D-6E8A-4147-A177-3AD203B41FA5}">
                      <a16:colId xmlns:a16="http://schemas.microsoft.com/office/drawing/2014/main" val="865784298"/>
                    </a:ext>
                  </a:extLst>
                </a:gridCol>
                <a:gridCol w="1859511">
                  <a:extLst>
                    <a:ext uri="{9D8B030D-6E8A-4147-A177-3AD203B41FA5}">
                      <a16:colId xmlns:a16="http://schemas.microsoft.com/office/drawing/2014/main" val="328737371"/>
                    </a:ext>
                  </a:extLst>
                </a:gridCol>
              </a:tblGrid>
              <a:tr h="346213">
                <a:tc>
                  <a:txBody>
                    <a:bodyPr/>
                    <a:lstStyle/>
                    <a:p>
                      <a:pPr algn="l"/>
                      <a:r>
                        <a:rPr lang="ko-KR" altLang="en-US" sz="700" b="1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플래그</a:t>
                      </a:r>
                    </a:p>
                  </a:txBody>
                  <a:tcPr marL="113825" marR="113825" marT="52534" marB="52534" anchor="ctr"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00" b="1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데이터</a:t>
                      </a:r>
                    </a:p>
                  </a:txBody>
                  <a:tcPr marL="113825" marR="113825" marT="52534" marB="52534" anchor="ctr"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00" b="1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기능</a:t>
                      </a:r>
                    </a:p>
                  </a:txBody>
                  <a:tcPr marL="113825" marR="113825" marT="52534" marB="52534" anchor="ctr"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700" b="1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예시</a:t>
                      </a:r>
                    </a:p>
                  </a:txBody>
                  <a:tcPr marL="113825" marR="113825" marT="52534" marB="52534" anchor="ctr"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943321"/>
                  </a:ext>
                </a:extLst>
              </a:tr>
              <a:tr h="427280"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Client</a:t>
                      </a:r>
                    </a:p>
                  </a:txBody>
                  <a:tcPr marL="113825" marR="113825" marT="52534" marB="52534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 번호</a:t>
                      </a:r>
                    </a:p>
                  </a:txBody>
                  <a:tcPr marL="113825" marR="113825" marT="52534" marB="52534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서버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</a:t>
                      </a:r>
                      <a:endParaRPr lang="en-US" altLang="ko-KR" sz="700" dirty="0">
                        <a:effectLst/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연결 순서에 따라 클라이언트 번호를 지정한다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.</a:t>
                      </a:r>
                    </a:p>
                  </a:txBody>
                  <a:tcPr marL="113825" marR="113825" marT="52534" marB="52534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Client#1</a:t>
                      </a:r>
                    </a:p>
                  </a:txBody>
                  <a:tcPr marL="113825" marR="113825" marT="52534" marB="52534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141312"/>
                  </a:ext>
                </a:extLst>
              </a:tr>
              <a:tr h="427280"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Ready</a:t>
                      </a:r>
                    </a:p>
                  </a:txBody>
                  <a:tcPr marL="113825" marR="113825" marT="52534" marB="52534" anchor="ctr"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 번호</a:t>
                      </a:r>
                    </a:p>
                  </a:txBody>
                  <a:tcPr marL="113825" marR="113825" marT="52534" marB="52534" anchor="ctr"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서버</a:t>
                      </a:r>
                      <a:endParaRPr lang="en-US" altLang="ko-KR" sz="700" dirty="0">
                        <a:effectLst/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 준비 완료 시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서버에 알려준다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.</a:t>
                      </a:r>
                    </a:p>
                  </a:txBody>
                  <a:tcPr marL="113825" marR="113825" marT="52534" marB="52534" anchor="ctr"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Ready#1</a:t>
                      </a:r>
                    </a:p>
                  </a:txBody>
                  <a:tcPr marL="113825" marR="113825" marT="52534" marB="52534" anchor="ctr">
                    <a:lnT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37822302"/>
                  </a:ext>
                </a:extLst>
              </a:tr>
              <a:tr h="427280"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GameStart</a:t>
                      </a:r>
                    </a:p>
                  </a:txBody>
                  <a:tcPr marL="113825" marR="113825" marT="52534" marB="52534"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게임 상태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주사위 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주사위 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 번호</a:t>
                      </a:r>
                    </a:p>
                  </a:txBody>
                  <a:tcPr marL="113825" marR="113825" marT="52534" marB="52534"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서버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</a:t>
                      </a:r>
                      <a:endParaRPr lang="en-US" altLang="ko-KR" sz="700" dirty="0">
                        <a:effectLst/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두 클라이언트 준비 완료 시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게임 상태 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주사위 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선공 정보를 클라이언트에게 알려준다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.</a:t>
                      </a:r>
                    </a:p>
                  </a:txBody>
                  <a:tcPr marL="113825" marR="113825" marT="52534" marB="52534"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GameStart#gamestart#4#3#1</a:t>
                      </a:r>
                    </a:p>
                  </a:txBody>
                  <a:tcPr marL="113825" marR="113825" marT="52534" marB="52534"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223578"/>
                  </a:ext>
                </a:extLst>
              </a:tr>
              <a:tr h="427280"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Check</a:t>
                      </a:r>
                    </a:p>
                  </a:txBody>
                  <a:tcPr marL="113825" marR="113825" marT="52534" marB="52534" anchor="ctr"/>
                </a:tc>
                <a:tc>
                  <a:txBody>
                    <a:bodyPr/>
                    <a:lstStyle/>
                    <a:p>
                      <a:r>
                        <a:rPr lang="en-US" altLang="ko-KR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X </a:t>
                      </a:r>
                      <a:r>
                        <a:rPr lang="ko-KR" alt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좌표</a:t>
                      </a:r>
                      <a:r>
                        <a:rPr lang="en-US" altLang="ko-KR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Y </a:t>
                      </a:r>
                      <a:r>
                        <a:rPr lang="ko-KR" alt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좌표</a:t>
                      </a:r>
                      <a:r>
                        <a:rPr lang="en-US" altLang="ko-KR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흑백</a:t>
                      </a:r>
                    </a:p>
                  </a:txBody>
                  <a:tcPr marL="113825" marR="113825" marT="52534" marB="52534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서버</a:t>
                      </a:r>
                      <a:endParaRPr lang="en-US" altLang="ko-KR" sz="700" dirty="0">
                        <a:effectLst/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마우스 클릭 시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좌표와 흑백 값을 서버에 알려준다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.</a:t>
                      </a:r>
                    </a:p>
                  </a:txBody>
                  <a:tcPr marL="113825" marR="113825" marT="52534" marB="52534" anchor="ctr"/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Check#8#15#BLACK</a:t>
                      </a:r>
                    </a:p>
                  </a:txBody>
                  <a:tcPr marL="113825" marR="113825" marT="52534" marB="52534" anchor="ctr"/>
                </a:tc>
                <a:extLst>
                  <a:ext uri="{0D108BD9-81ED-4DB2-BD59-A6C34878D82A}">
                    <a16:rowId xmlns:a16="http://schemas.microsoft.com/office/drawing/2014/main" val="2402483924"/>
                  </a:ext>
                </a:extLst>
              </a:tr>
              <a:tr h="427280"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Do</a:t>
                      </a:r>
                    </a:p>
                  </a:txBody>
                  <a:tcPr marL="113825" marR="113825" marT="52534" marB="52534"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X </a:t>
                      </a:r>
                      <a:r>
                        <a:rPr lang="ko-KR" alt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좌표</a:t>
                      </a:r>
                      <a:r>
                        <a:rPr lang="en-US" altLang="ko-KR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Y </a:t>
                      </a:r>
                      <a:r>
                        <a:rPr lang="ko-KR" alt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좌표</a:t>
                      </a:r>
                      <a:r>
                        <a:rPr lang="en-US" altLang="ko-KR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흑백</a:t>
                      </a:r>
                    </a:p>
                  </a:txBody>
                  <a:tcPr marL="113825" marR="113825" marT="52534" marB="52534"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서버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</a:t>
                      </a:r>
                      <a:endParaRPr lang="en-US" altLang="ko-KR" sz="700" dirty="0">
                        <a:effectLst/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돌을 놓을 수 있는 위치인지 체크 후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,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클라이언트에게 알려준다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.</a:t>
                      </a:r>
                    </a:p>
                  </a:txBody>
                  <a:tcPr marL="113825" marR="113825" marT="52534" marB="52534"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Do#8#15#BLACK</a:t>
                      </a:r>
                    </a:p>
                  </a:txBody>
                  <a:tcPr marL="113825" marR="113825" marT="52534" marB="52534"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110303"/>
                  </a:ext>
                </a:extLst>
              </a:tr>
              <a:tr h="427280"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Out</a:t>
                      </a:r>
                    </a:p>
                  </a:txBody>
                  <a:tcPr marL="113825" marR="113825" marT="52534" marB="52534" anchor="ctr"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70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 번호</a:t>
                      </a:r>
                    </a:p>
                  </a:txBody>
                  <a:tcPr marL="113825" marR="113825" marT="52534" marB="52534" anchor="ctr"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서버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→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클라이언트</a:t>
                      </a:r>
                      <a:endParaRPr lang="en-US" altLang="ko-KR" sz="700" dirty="0">
                        <a:effectLst/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상대 클라이언트 접속이 끊기면 클라이언트에게 알려준다</a:t>
                      </a:r>
                      <a:r>
                        <a:rPr lang="en-US" altLang="ko-KR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.</a:t>
                      </a:r>
                    </a:p>
                  </a:txBody>
                  <a:tcPr marL="113825" marR="113825" marT="52534" marB="52534" anchor="ctr"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effectLst/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Out#0</a:t>
                      </a:r>
                    </a:p>
                  </a:txBody>
                  <a:tcPr marL="113825" marR="113825" marT="52534" marB="52534" anchor="ctr"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6742891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469F0B4B-3558-4332-B959-027FF6A247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742" y="1852255"/>
            <a:ext cx="805235" cy="8052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8779795-B244-450B-BC22-9B7A72BB2AB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345" y="1949894"/>
            <a:ext cx="662085" cy="6620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BACCAD-C9B3-4BDE-AA2F-2D1C1F0737E7}"/>
              </a:ext>
            </a:extLst>
          </p:cNvPr>
          <p:cNvSpPr txBox="1"/>
          <p:nvPr/>
        </p:nvSpPr>
        <p:spPr>
          <a:xfrm>
            <a:off x="3159058" y="2659641"/>
            <a:ext cx="14486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클라이언트</a:t>
            </a:r>
            <a:endParaRPr lang="en-US" altLang="ko-KR" sz="1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6E216C-69AC-42D6-8C79-0986F33CB6D9}"/>
              </a:ext>
            </a:extLst>
          </p:cNvPr>
          <p:cNvSpPr txBox="1"/>
          <p:nvPr/>
        </p:nvSpPr>
        <p:spPr>
          <a:xfrm>
            <a:off x="8932086" y="2657490"/>
            <a:ext cx="14486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</a:t>
            </a:r>
            <a:endParaRPr lang="en-US" altLang="ko-KR" sz="1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6F5F281-A1C5-4895-A616-B4AE62D0293A}"/>
              </a:ext>
            </a:extLst>
          </p:cNvPr>
          <p:cNvCxnSpPr/>
          <p:nvPr/>
        </p:nvCxnSpPr>
        <p:spPr>
          <a:xfrm>
            <a:off x="4558145" y="2396836"/>
            <a:ext cx="437394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474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9601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CF9EEA0B-86FE-4C2A-9E09-D3CBE5843B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742" y="1852255"/>
            <a:ext cx="805235" cy="80523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CA4D46FC-2EAF-4FC5-98D8-4869885C9F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8199" y="2326447"/>
            <a:ext cx="662085" cy="66208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5504113-F7B2-498D-9981-3261B268E988}"/>
              </a:ext>
            </a:extLst>
          </p:cNvPr>
          <p:cNvSpPr txBox="1"/>
          <p:nvPr/>
        </p:nvSpPr>
        <p:spPr>
          <a:xfrm>
            <a:off x="8727373" y="4245609"/>
            <a:ext cx="2373395" cy="1113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메시지 → 클라이언트 준비 상태 체크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게임 상태 값 설정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주사위 값 임의 설정 → 흑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백 선정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① 게임 상태 값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② 주사위 값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③ 흑백 값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→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메시지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생성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785324-4547-4484-83D0-2E971314A803}"/>
              </a:ext>
            </a:extLst>
          </p:cNvPr>
          <p:cNvSpPr txBox="1"/>
          <p:nvPr/>
        </p:nvSpPr>
        <p:spPr>
          <a:xfrm>
            <a:off x="3845546" y="2954493"/>
            <a:ext cx="1201705" cy="282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[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대기 화면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출력 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A81FF22-1C04-46C5-B7DE-E2EB97B0CB05}"/>
              </a:ext>
            </a:extLst>
          </p:cNvPr>
          <p:cNvSpPr txBox="1"/>
          <p:nvPr/>
        </p:nvSpPr>
        <p:spPr>
          <a:xfrm>
            <a:off x="8727373" y="3278967"/>
            <a:ext cx="2373395" cy="490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연결 수락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연결 순서에 따라 클라이언트 번호 지정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67D8B7-C352-4381-BEE0-B470EB055D7D}"/>
              </a:ext>
            </a:extLst>
          </p:cNvPr>
          <p:cNvSpPr txBox="1"/>
          <p:nvPr/>
        </p:nvSpPr>
        <p:spPr>
          <a:xfrm>
            <a:off x="3586613" y="4830223"/>
            <a:ext cx="2284665" cy="1113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[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대기 화면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에서 카운트 다운 출력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[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게임 화면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으로 전환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주사위 이미지 출력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흑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백 클라이언트 선정 효과 출력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“START”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출력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9" name="화살표: 왼쪽으로 구부러짐 38">
            <a:extLst>
              <a:ext uri="{FF2B5EF4-FFF2-40B4-BE49-F238E27FC236}">
                <a16:creationId xmlns:a16="http://schemas.microsoft.com/office/drawing/2014/main" id="{0250A116-C94E-4078-AB61-F8A8F1B72927}"/>
              </a:ext>
            </a:extLst>
          </p:cNvPr>
          <p:cNvSpPr/>
          <p:nvPr/>
        </p:nvSpPr>
        <p:spPr>
          <a:xfrm>
            <a:off x="5534071" y="4196180"/>
            <a:ext cx="3143201" cy="1163193"/>
          </a:xfrm>
          <a:prstGeom prst="curvedLeftArrow">
            <a:avLst>
              <a:gd name="adj1" fmla="val 11317"/>
              <a:gd name="adj2" fmla="val 28513"/>
              <a:gd name="adj3" fmla="val 2602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DD5E5C4B-2138-4CB5-ACF2-A28BA7CB3500}"/>
              </a:ext>
            </a:extLst>
          </p:cNvPr>
          <p:cNvSpPr/>
          <p:nvPr/>
        </p:nvSpPr>
        <p:spPr>
          <a:xfrm>
            <a:off x="6727214" y="4986663"/>
            <a:ext cx="607947" cy="32379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B9261E8-861D-4898-ABC2-47CEF1FB19B8}"/>
              </a:ext>
            </a:extLst>
          </p:cNvPr>
          <p:cNvSpPr txBox="1"/>
          <p:nvPr/>
        </p:nvSpPr>
        <p:spPr>
          <a:xfrm>
            <a:off x="6385289" y="5040602"/>
            <a:ext cx="1282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시작 메시지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1641E206-B2DB-47C5-9326-116BA53DD47D}"/>
              </a:ext>
            </a:extLst>
          </p:cNvPr>
          <p:cNvSpPr/>
          <p:nvPr/>
        </p:nvSpPr>
        <p:spPr>
          <a:xfrm>
            <a:off x="6722828" y="4178290"/>
            <a:ext cx="607947" cy="32379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2194995-D412-445A-B868-E8E558928E70}"/>
              </a:ext>
            </a:extLst>
          </p:cNvPr>
          <p:cNvSpPr txBox="1"/>
          <p:nvPr/>
        </p:nvSpPr>
        <p:spPr>
          <a:xfrm>
            <a:off x="6396172" y="4235780"/>
            <a:ext cx="12612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준비 메시지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화살표: 왼쪽으로 구부러짐 43">
            <a:extLst>
              <a:ext uri="{FF2B5EF4-FFF2-40B4-BE49-F238E27FC236}">
                <a16:creationId xmlns:a16="http://schemas.microsoft.com/office/drawing/2014/main" id="{B72BD605-831D-4B33-ABE9-D4F472F58299}"/>
              </a:ext>
            </a:extLst>
          </p:cNvPr>
          <p:cNvSpPr/>
          <p:nvPr/>
        </p:nvSpPr>
        <p:spPr>
          <a:xfrm>
            <a:off x="5534071" y="3066322"/>
            <a:ext cx="3143201" cy="1047048"/>
          </a:xfrm>
          <a:prstGeom prst="curvedLeftArrow">
            <a:avLst>
              <a:gd name="adj1" fmla="val 13072"/>
              <a:gd name="adj2" fmla="val 25436"/>
              <a:gd name="adj3" fmla="val 3068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6134D98B-AC06-4771-BA77-48A7C66BA671}"/>
              </a:ext>
            </a:extLst>
          </p:cNvPr>
          <p:cNvSpPr/>
          <p:nvPr/>
        </p:nvSpPr>
        <p:spPr>
          <a:xfrm>
            <a:off x="6671435" y="3760582"/>
            <a:ext cx="735760" cy="32379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7514C6-E3D1-4DEB-A67C-8C798E40F417}"/>
              </a:ext>
            </a:extLst>
          </p:cNvPr>
          <p:cNvSpPr txBox="1"/>
          <p:nvPr/>
        </p:nvSpPr>
        <p:spPr>
          <a:xfrm>
            <a:off x="6455793" y="3759805"/>
            <a:ext cx="1167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클라이언트</a:t>
            </a:r>
            <a:r>
              <a:rPr lang="en-US" altLang="ko-KR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번호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메시지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81A32DA7-E199-4EF7-AFA7-C0DB6340B5BA}"/>
              </a:ext>
            </a:extLst>
          </p:cNvPr>
          <p:cNvSpPr/>
          <p:nvPr/>
        </p:nvSpPr>
        <p:spPr>
          <a:xfrm>
            <a:off x="6728259" y="2995504"/>
            <a:ext cx="607947" cy="32379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954D63-DB3D-42AD-B80C-D9EBAD4DCD46}"/>
              </a:ext>
            </a:extLst>
          </p:cNvPr>
          <p:cNvSpPr txBox="1"/>
          <p:nvPr/>
        </p:nvSpPr>
        <p:spPr>
          <a:xfrm>
            <a:off x="6385289" y="3040778"/>
            <a:ext cx="1282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연결 요청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704F283-504D-4EBA-BFF2-40CB26FD8930}"/>
              </a:ext>
            </a:extLst>
          </p:cNvPr>
          <p:cNvSpPr txBox="1"/>
          <p:nvPr/>
        </p:nvSpPr>
        <p:spPr>
          <a:xfrm>
            <a:off x="3480742" y="3977571"/>
            <a:ext cx="1921260" cy="282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준비 버튼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→ 준비 메시지 생성 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67CB88-B65D-4473-A55A-99B07517CFE4}"/>
              </a:ext>
            </a:extLst>
          </p:cNvPr>
          <p:cNvSpPr txBox="1"/>
          <p:nvPr/>
        </p:nvSpPr>
        <p:spPr>
          <a:xfrm>
            <a:off x="4004644" y="2210959"/>
            <a:ext cx="14486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클라이언트</a:t>
            </a:r>
            <a:endParaRPr lang="en-US" altLang="ko-KR" sz="1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B7B67CF-C2A6-4774-BEB4-44096BB17019}"/>
              </a:ext>
            </a:extLst>
          </p:cNvPr>
          <p:cNvSpPr txBox="1"/>
          <p:nvPr/>
        </p:nvSpPr>
        <p:spPr>
          <a:xfrm>
            <a:off x="9189769" y="2594476"/>
            <a:ext cx="14486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</a:t>
            </a:r>
            <a:endParaRPr lang="en-US" altLang="ko-KR" sz="1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A85CD97A-DF2E-4709-A1A1-F26476A2C700}"/>
              </a:ext>
            </a:extLst>
          </p:cNvPr>
          <p:cNvCxnSpPr>
            <a:cxnSpLocks/>
          </p:cNvCxnSpPr>
          <p:nvPr/>
        </p:nvCxnSpPr>
        <p:spPr>
          <a:xfrm>
            <a:off x="3230089" y="2790700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00045D8E-A21E-46FB-B61B-EF6DA0538090}"/>
              </a:ext>
            </a:extLst>
          </p:cNvPr>
          <p:cNvCxnSpPr>
            <a:cxnSpLocks/>
          </p:cNvCxnSpPr>
          <p:nvPr/>
        </p:nvCxnSpPr>
        <p:spPr>
          <a:xfrm>
            <a:off x="3230089" y="3457740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77390A95-8E06-4C78-9198-18871A3DC8D0}"/>
              </a:ext>
            </a:extLst>
          </p:cNvPr>
          <p:cNvCxnSpPr>
            <a:cxnSpLocks/>
          </p:cNvCxnSpPr>
          <p:nvPr/>
        </p:nvCxnSpPr>
        <p:spPr>
          <a:xfrm>
            <a:off x="8597506" y="3217929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01E90F22-C7D0-4D6E-86F8-B3EA754ECBEA}"/>
              </a:ext>
            </a:extLst>
          </p:cNvPr>
          <p:cNvCxnSpPr>
            <a:cxnSpLocks/>
          </p:cNvCxnSpPr>
          <p:nvPr/>
        </p:nvCxnSpPr>
        <p:spPr>
          <a:xfrm>
            <a:off x="8597506" y="3884969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5488FB5C-EEAA-44B8-9D3D-2056B47ED1A1}"/>
              </a:ext>
            </a:extLst>
          </p:cNvPr>
          <p:cNvCxnSpPr>
            <a:cxnSpLocks/>
          </p:cNvCxnSpPr>
          <p:nvPr/>
        </p:nvCxnSpPr>
        <p:spPr>
          <a:xfrm>
            <a:off x="3230089" y="3795560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39D00A6-B858-4899-8B2B-F624D790FDBC}"/>
              </a:ext>
            </a:extLst>
          </p:cNvPr>
          <p:cNvCxnSpPr>
            <a:cxnSpLocks/>
          </p:cNvCxnSpPr>
          <p:nvPr/>
        </p:nvCxnSpPr>
        <p:spPr>
          <a:xfrm>
            <a:off x="3230089" y="4462600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18F9489D-1397-45D1-8513-9A1AA885C77D}"/>
              </a:ext>
            </a:extLst>
          </p:cNvPr>
          <p:cNvCxnSpPr>
            <a:cxnSpLocks/>
          </p:cNvCxnSpPr>
          <p:nvPr/>
        </p:nvCxnSpPr>
        <p:spPr>
          <a:xfrm>
            <a:off x="3176650" y="4747566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69F83F8-63FA-4962-B3F2-EDD943C6C13A}"/>
              </a:ext>
            </a:extLst>
          </p:cNvPr>
          <p:cNvCxnSpPr>
            <a:cxnSpLocks/>
          </p:cNvCxnSpPr>
          <p:nvPr/>
        </p:nvCxnSpPr>
        <p:spPr>
          <a:xfrm>
            <a:off x="3176650" y="6021303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CA806C0-70E3-447F-93A6-D48B74F0CEA0}"/>
              </a:ext>
            </a:extLst>
          </p:cNvPr>
          <p:cNvCxnSpPr>
            <a:cxnSpLocks/>
          </p:cNvCxnSpPr>
          <p:nvPr/>
        </p:nvCxnSpPr>
        <p:spPr>
          <a:xfrm>
            <a:off x="8597507" y="4163183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1EFC18C1-D329-4B0D-B99B-3B89609276DF}"/>
              </a:ext>
            </a:extLst>
          </p:cNvPr>
          <p:cNvCxnSpPr>
            <a:cxnSpLocks/>
          </p:cNvCxnSpPr>
          <p:nvPr/>
        </p:nvCxnSpPr>
        <p:spPr>
          <a:xfrm>
            <a:off x="8597507" y="5453677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004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>
            <a:extLst>
              <a:ext uri="{FF2B5EF4-FFF2-40B4-BE49-F238E27FC236}">
                <a16:creationId xmlns:a16="http://schemas.microsoft.com/office/drawing/2014/main" id="{CF9EEA0B-86FE-4C2A-9E09-D3CBE5843B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742" y="1852255"/>
            <a:ext cx="805235" cy="80523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CA4D46FC-2EAF-4FC5-98D8-4869885C9F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8199" y="2326447"/>
            <a:ext cx="662085" cy="66208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5504113-F7B2-498D-9981-3261B268E988}"/>
              </a:ext>
            </a:extLst>
          </p:cNvPr>
          <p:cNvSpPr txBox="1"/>
          <p:nvPr/>
        </p:nvSpPr>
        <p:spPr>
          <a:xfrm>
            <a:off x="8727371" y="4481096"/>
            <a:ext cx="2373395" cy="490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게임 상태 값 변경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클라이언트 번호 재설정을 위한 메시지 생성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785324-4547-4484-83D0-2E971314A803}"/>
              </a:ext>
            </a:extLst>
          </p:cNvPr>
          <p:cNvSpPr txBox="1"/>
          <p:nvPr/>
        </p:nvSpPr>
        <p:spPr>
          <a:xfrm>
            <a:off x="3129514" y="2863597"/>
            <a:ext cx="2563588" cy="490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돌을 놓을 수 있는 위치 → 마우스 커서 변경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마우스 클릭 → 좌표 값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흑백 값 담긴 메시지 생성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A81FF22-1C04-46C5-B7DE-E2EB97B0CB05}"/>
              </a:ext>
            </a:extLst>
          </p:cNvPr>
          <p:cNvSpPr txBox="1"/>
          <p:nvPr/>
        </p:nvSpPr>
        <p:spPr>
          <a:xfrm>
            <a:off x="8727373" y="3278967"/>
            <a:ext cx="2474027" cy="698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메시지 → ① 좌표 범위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②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중복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③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금수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④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오목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조건 만족 시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좌표 값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흑백 값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게임 상태 담긴 메시지 생성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67D8B7-C352-4381-BEE0-B470EB055D7D}"/>
              </a:ext>
            </a:extLst>
          </p:cNvPr>
          <p:cNvSpPr txBox="1"/>
          <p:nvPr/>
        </p:nvSpPr>
        <p:spPr>
          <a:xfrm>
            <a:off x="3174720" y="4976544"/>
            <a:ext cx="2284665" cy="490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클라이언트 종료 텍스트 출력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[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대기 화면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으로 전환</a:t>
            </a:r>
            <a:endParaRPr lang="en-US" altLang="ko-KR" sz="9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9" name="화살표: 왼쪽으로 구부러짐 38">
            <a:extLst>
              <a:ext uri="{FF2B5EF4-FFF2-40B4-BE49-F238E27FC236}">
                <a16:creationId xmlns:a16="http://schemas.microsoft.com/office/drawing/2014/main" id="{0250A116-C94E-4078-AB61-F8A8F1B72927}"/>
              </a:ext>
            </a:extLst>
          </p:cNvPr>
          <p:cNvSpPr/>
          <p:nvPr/>
        </p:nvSpPr>
        <p:spPr>
          <a:xfrm>
            <a:off x="5561779" y="4196180"/>
            <a:ext cx="3143201" cy="1163193"/>
          </a:xfrm>
          <a:prstGeom prst="curvedLeftArrow">
            <a:avLst>
              <a:gd name="adj1" fmla="val 11317"/>
              <a:gd name="adj2" fmla="val 28513"/>
              <a:gd name="adj3" fmla="val 26021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DD5E5C4B-2138-4CB5-ACF2-A28BA7CB3500}"/>
              </a:ext>
            </a:extLst>
          </p:cNvPr>
          <p:cNvSpPr/>
          <p:nvPr/>
        </p:nvSpPr>
        <p:spPr>
          <a:xfrm>
            <a:off x="6754922" y="4986663"/>
            <a:ext cx="607947" cy="32379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B9261E8-861D-4898-ABC2-47CEF1FB19B8}"/>
              </a:ext>
            </a:extLst>
          </p:cNvPr>
          <p:cNvSpPr txBox="1"/>
          <p:nvPr/>
        </p:nvSpPr>
        <p:spPr>
          <a:xfrm>
            <a:off x="6412997" y="5040602"/>
            <a:ext cx="1282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초기화 메시지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1641E206-B2DB-47C5-9326-116BA53DD47D}"/>
              </a:ext>
            </a:extLst>
          </p:cNvPr>
          <p:cNvSpPr/>
          <p:nvPr/>
        </p:nvSpPr>
        <p:spPr>
          <a:xfrm>
            <a:off x="6750536" y="4178290"/>
            <a:ext cx="607947" cy="32379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2194995-D412-445A-B868-E8E558928E70}"/>
              </a:ext>
            </a:extLst>
          </p:cNvPr>
          <p:cNvSpPr txBox="1"/>
          <p:nvPr/>
        </p:nvSpPr>
        <p:spPr>
          <a:xfrm>
            <a:off x="6433820" y="4187986"/>
            <a:ext cx="12612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클라이언트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연결 끊김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화살표: 왼쪽으로 구부러짐 43">
            <a:extLst>
              <a:ext uri="{FF2B5EF4-FFF2-40B4-BE49-F238E27FC236}">
                <a16:creationId xmlns:a16="http://schemas.microsoft.com/office/drawing/2014/main" id="{B72BD605-831D-4B33-ABE9-D4F472F58299}"/>
              </a:ext>
            </a:extLst>
          </p:cNvPr>
          <p:cNvSpPr/>
          <p:nvPr/>
        </p:nvSpPr>
        <p:spPr>
          <a:xfrm>
            <a:off x="5561779" y="3066322"/>
            <a:ext cx="3143201" cy="1047048"/>
          </a:xfrm>
          <a:prstGeom prst="curvedLeftArrow">
            <a:avLst>
              <a:gd name="adj1" fmla="val 13072"/>
              <a:gd name="adj2" fmla="val 25436"/>
              <a:gd name="adj3" fmla="val 3068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81A32DA7-E199-4EF7-AFA7-C0DB6340B5BA}"/>
              </a:ext>
            </a:extLst>
          </p:cNvPr>
          <p:cNvSpPr/>
          <p:nvPr/>
        </p:nvSpPr>
        <p:spPr>
          <a:xfrm>
            <a:off x="6755967" y="2995504"/>
            <a:ext cx="607947" cy="32379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6954D63-DB3D-42AD-B80C-D9EBAD4DCD46}"/>
              </a:ext>
            </a:extLst>
          </p:cNvPr>
          <p:cNvSpPr txBox="1"/>
          <p:nvPr/>
        </p:nvSpPr>
        <p:spPr>
          <a:xfrm>
            <a:off x="6412997" y="3040778"/>
            <a:ext cx="1282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확인 메시지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704F283-504D-4EBA-BFF2-40CB26FD8930}"/>
              </a:ext>
            </a:extLst>
          </p:cNvPr>
          <p:cNvSpPr txBox="1"/>
          <p:nvPr/>
        </p:nvSpPr>
        <p:spPr>
          <a:xfrm>
            <a:off x="3154520" y="3692623"/>
            <a:ext cx="2118474" cy="906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돌을 오목판에 표시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오목 확인 시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오목 하이라이트 효과 출력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[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결과 화면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출력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일정 시간 후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[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대기 화면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으로 전환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67CB88-B65D-4473-A55A-99B07517CFE4}"/>
              </a:ext>
            </a:extLst>
          </p:cNvPr>
          <p:cNvSpPr txBox="1"/>
          <p:nvPr/>
        </p:nvSpPr>
        <p:spPr>
          <a:xfrm>
            <a:off x="4004644" y="2210959"/>
            <a:ext cx="14486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클라이언트</a:t>
            </a:r>
            <a:endParaRPr lang="en-US" altLang="ko-KR" sz="1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B7B67CF-C2A6-4774-BEB4-44096BB17019}"/>
              </a:ext>
            </a:extLst>
          </p:cNvPr>
          <p:cNvSpPr txBox="1"/>
          <p:nvPr/>
        </p:nvSpPr>
        <p:spPr>
          <a:xfrm>
            <a:off x="9189769" y="2594476"/>
            <a:ext cx="14486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</a:t>
            </a:r>
            <a:endParaRPr lang="en-US" altLang="ko-KR" sz="1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A85CD97A-DF2E-4709-A1A1-F26476A2C700}"/>
              </a:ext>
            </a:extLst>
          </p:cNvPr>
          <p:cNvCxnSpPr>
            <a:cxnSpLocks/>
          </p:cNvCxnSpPr>
          <p:nvPr/>
        </p:nvCxnSpPr>
        <p:spPr>
          <a:xfrm>
            <a:off x="3176650" y="2790700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00045D8E-A21E-46FB-B61B-EF6DA0538090}"/>
              </a:ext>
            </a:extLst>
          </p:cNvPr>
          <p:cNvCxnSpPr>
            <a:cxnSpLocks/>
          </p:cNvCxnSpPr>
          <p:nvPr/>
        </p:nvCxnSpPr>
        <p:spPr>
          <a:xfrm>
            <a:off x="3176650" y="3457740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77390A95-8E06-4C78-9198-18871A3DC8D0}"/>
              </a:ext>
            </a:extLst>
          </p:cNvPr>
          <p:cNvCxnSpPr>
            <a:cxnSpLocks/>
          </p:cNvCxnSpPr>
          <p:nvPr/>
        </p:nvCxnSpPr>
        <p:spPr>
          <a:xfrm>
            <a:off x="8729122" y="3217929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01E90F22-C7D0-4D6E-86F8-B3EA754ECBEA}"/>
              </a:ext>
            </a:extLst>
          </p:cNvPr>
          <p:cNvCxnSpPr>
            <a:cxnSpLocks/>
          </p:cNvCxnSpPr>
          <p:nvPr/>
        </p:nvCxnSpPr>
        <p:spPr>
          <a:xfrm>
            <a:off x="8729122" y="4044069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5488FB5C-EEAA-44B8-9D3D-2056B47ED1A1}"/>
              </a:ext>
            </a:extLst>
          </p:cNvPr>
          <p:cNvCxnSpPr>
            <a:cxnSpLocks/>
          </p:cNvCxnSpPr>
          <p:nvPr/>
        </p:nvCxnSpPr>
        <p:spPr>
          <a:xfrm>
            <a:off x="3176650" y="3628101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F39D00A6-B858-4899-8B2B-F624D790FDBC}"/>
              </a:ext>
            </a:extLst>
          </p:cNvPr>
          <p:cNvCxnSpPr>
            <a:cxnSpLocks/>
          </p:cNvCxnSpPr>
          <p:nvPr/>
        </p:nvCxnSpPr>
        <p:spPr>
          <a:xfrm>
            <a:off x="3176650" y="4653877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18F9489D-1397-45D1-8513-9A1AA885C77D}"/>
              </a:ext>
            </a:extLst>
          </p:cNvPr>
          <p:cNvCxnSpPr>
            <a:cxnSpLocks/>
          </p:cNvCxnSpPr>
          <p:nvPr/>
        </p:nvCxnSpPr>
        <p:spPr>
          <a:xfrm>
            <a:off x="3176650" y="4937147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69F83F8-63FA-4962-B3F2-EDD943C6C13A}"/>
              </a:ext>
            </a:extLst>
          </p:cNvPr>
          <p:cNvCxnSpPr>
            <a:cxnSpLocks/>
          </p:cNvCxnSpPr>
          <p:nvPr/>
        </p:nvCxnSpPr>
        <p:spPr>
          <a:xfrm>
            <a:off x="3176650" y="5522540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CA806C0-70E3-447F-93A6-D48B74F0CEA0}"/>
              </a:ext>
            </a:extLst>
          </p:cNvPr>
          <p:cNvCxnSpPr>
            <a:cxnSpLocks/>
          </p:cNvCxnSpPr>
          <p:nvPr/>
        </p:nvCxnSpPr>
        <p:spPr>
          <a:xfrm>
            <a:off x="8729123" y="4398022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1EFC18C1-D329-4B0D-B99B-3B89609276DF}"/>
              </a:ext>
            </a:extLst>
          </p:cNvPr>
          <p:cNvCxnSpPr>
            <a:cxnSpLocks/>
          </p:cNvCxnSpPr>
          <p:nvPr/>
        </p:nvCxnSpPr>
        <p:spPr>
          <a:xfrm>
            <a:off x="8729123" y="5063297"/>
            <a:ext cx="2422566" cy="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ADC8AF25-B53A-4B1B-AB9B-5EF90A24D271}"/>
              </a:ext>
            </a:extLst>
          </p:cNvPr>
          <p:cNvSpPr/>
          <p:nvPr/>
        </p:nvSpPr>
        <p:spPr>
          <a:xfrm>
            <a:off x="6755967" y="3742292"/>
            <a:ext cx="607947" cy="32379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C548A38-55FF-4681-AE68-44F3051BA0E4}"/>
              </a:ext>
            </a:extLst>
          </p:cNvPr>
          <p:cNvSpPr txBox="1"/>
          <p:nvPr/>
        </p:nvSpPr>
        <p:spPr>
          <a:xfrm>
            <a:off x="6412997" y="3787566"/>
            <a:ext cx="1282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수행 메시지</a:t>
            </a:r>
            <a:endParaRPr lang="en-US" altLang="ko-KR" sz="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6682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8236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478</Words>
  <Application>Microsoft Office PowerPoint</Application>
  <PresentationFormat>와이드스크린</PresentationFormat>
  <Paragraphs>88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나눔바른고딕</vt:lpstr>
      <vt:lpstr>나눔바른고딕 Light</vt:lpstr>
      <vt:lpstr>나눔바른고딕 UltraLight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준섭 임</dc:creator>
  <cp:lastModifiedBy>준섭 임</cp:lastModifiedBy>
  <cp:revision>23</cp:revision>
  <dcterms:created xsi:type="dcterms:W3CDTF">2019-05-09T06:57:21Z</dcterms:created>
  <dcterms:modified xsi:type="dcterms:W3CDTF">2019-05-09T10:10:28Z</dcterms:modified>
</cp:coreProperties>
</file>

<file path=docProps/thumbnail.jpeg>
</file>